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notesMasterIdLst>
    <p:notesMasterId r:id="rId36"/>
  </p:notesMasterIdLst>
  <p:sldIdLst>
    <p:sldId id="689" r:id="rId2"/>
    <p:sldId id="650" r:id="rId3"/>
    <p:sldId id="712" r:id="rId4"/>
    <p:sldId id="717" r:id="rId5"/>
    <p:sldId id="718" r:id="rId6"/>
    <p:sldId id="745" r:id="rId7"/>
    <p:sldId id="719" r:id="rId8"/>
    <p:sldId id="720" r:id="rId9"/>
    <p:sldId id="722" r:id="rId10"/>
    <p:sldId id="721" r:id="rId11"/>
    <p:sldId id="723" r:id="rId12"/>
    <p:sldId id="724" r:id="rId13"/>
    <p:sldId id="728" r:id="rId14"/>
    <p:sldId id="725" r:id="rId15"/>
    <p:sldId id="729" r:id="rId16"/>
    <p:sldId id="726" r:id="rId17"/>
    <p:sldId id="730" r:id="rId18"/>
    <p:sldId id="731" r:id="rId19"/>
    <p:sldId id="732" r:id="rId20"/>
    <p:sldId id="739" r:id="rId21"/>
    <p:sldId id="746" r:id="rId22"/>
    <p:sldId id="733" r:id="rId23"/>
    <p:sldId id="737" r:id="rId24"/>
    <p:sldId id="734" r:id="rId25"/>
    <p:sldId id="744" r:id="rId26"/>
    <p:sldId id="740" r:id="rId27"/>
    <p:sldId id="735" r:id="rId28"/>
    <p:sldId id="742" r:id="rId29"/>
    <p:sldId id="741" r:id="rId30"/>
    <p:sldId id="749" r:id="rId31"/>
    <p:sldId id="750" r:id="rId32"/>
    <p:sldId id="752" r:id="rId33"/>
    <p:sldId id="751" r:id="rId34"/>
    <p:sldId id="753" r:id="rId35"/>
  </p:sldIdLst>
  <p:sldSz cx="9144000" cy="6858000" type="screen4x3"/>
  <p:notesSz cx="6669088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FF3300"/>
    <a:srgbClr val="88A9D2"/>
    <a:srgbClr val="0066FF"/>
    <a:srgbClr val="0097CC"/>
    <a:srgbClr val="CC3300"/>
    <a:srgbClr val="FF9933"/>
    <a:srgbClr val="CCFF9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76" autoAdjust="0"/>
    <p:restoredTop sz="95462" autoAdjust="0"/>
  </p:normalViewPr>
  <p:slideViewPr>
    <p:cSldViewPr>
      <p:cViewPr>
        <p:scale>
          <a:sx n="141" d="100"/>
          <a:sy n="141" d="100"/>
        </p:scale>
        <p:origin x="184" y="7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2BE34D2B-EFAA-49D0-8A8D-50D1A28A4C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865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数字图书馆是否需要新图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Digital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services</a:t>
            </a:r>
            <a:r>
              <a:rPr lang="zh-CN" altLang="en-US" dirty="0" smtClean="0"/>
              <a:t>需要改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34D2B-EFAA-49D0-8A8D-50D1A28A4C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MPII visit- April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Vincenzo Maltese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B33CA3-3E7E-46F7-8957-B3143B219C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2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MPII visit- April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Vincenzo Maltese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5F41FA-8832-45DB-9CB8-01C44AD2F5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697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MPII visit- April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Vincenzo Maltese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40EE3D-31AF-4324-9921-0526679607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7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5553DD-816A-4D2D-A627-5992FA13DC5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71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MPII visit- April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Vincenzo Maltese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B965BC-92D1-489F-AD87-1D0E137DB7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271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MPII visit- April 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Vincenzo Maltese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8CB6C-0F48-4E05-83EF-D506D32EFC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MPII visit- April 2010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Vincenzo Maltese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4F5175-DADD-4100-8111-FAA82461AD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03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MPII visit- April 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Vincenzo Maltese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27E913-B335-44A0-A278-6B963232C6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65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3A0F7D-6AEA-4680-A21E-00F2D37E1B5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10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MPII visit- April 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Vincenzo Maltese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B1705-71AB-41CB-A186-0C547A8E9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6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MPII visit- April 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Vincenzo Maltese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300A20-4151-41F6-8170-7BA5E1D45B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6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MPII visit- April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Vincenzo Maltese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58A65C-E9E3-4984-8D53-50CA2954AB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2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 spd="slow">
    <p:wip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gif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gif"/><Relationship Id="rId10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0" y="332656"/>
            <a:ext cx="9610696" cy="6300958"/>
          </a:xfrm>
          <a:prstGeom prst="rect">
            <a:avLst/>
          </a:prstGeom>
        </p:spPr>
      </p:pic>
      <p:sp>
        <p:nvSpPr>
          <p:cNvPr id="2" name="AutoShape 2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155575" y="-9445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572000" cy="6877680"/>
          </a:xfrm>
          <a:prstGeom prst="rect">
            <a:avLst/>
          </a:prstGeom>
          <a:solidFill>
            <a:srgbClr val="334458">
              <a:alpha val="94000"/>
            </a:srgbClr>
          </a:solidFill>
          <a:ln>
            <a:noFill/>
          </a:ln>
          <a:effectLst>
            <a:outerShdw blurRad="635000" dist="12700" dir="2700000" sx="105000" sy="105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252000" rIns="252000" bIns="252000" rtlCol="0" anchor="ctr"/>
          <a:lstStyle/>
          <a:p>
            <a:endParaRPr lang="it-IT" sz="2400" b="1" dirty="0" smtClean="0">
              <a:latin typeface="Arial"/>
              <a:cs typeface="Arial"/>
            </a:endParaRPr>
          </a:p>
          <a:p>
            <a:endParaRPr lang="en-US" sz="2400" b="1" dirty="0" smtClean="0">
              <a:latin typeface="Arial"/>
              <a:cs typeface="Arial"/>
            </a:endParaRPr>
          </a:p>
          <a:p>
            <a:endParaRPr lang="en-US" sz="2400" b="1" dirty="0" smtClean="0">
              <a:latin typeface="Arial"/>
              <a:cs typeface="Arial"/>
            </a:endParaRPr>
          </a:p>
          <a:p>
            <a:r>
              <a:rPr lang="en-US" sz="2000" b="1" dirty="0" smtClean="0">
                <a:latin typeface="Arial"/>
                <a:cs typeface="Arial"/>
              </a:rPr>
              <a:t>An overview of the solution to uniform digital services at </a:t>
            </a:r>
            <a:r>
              <a:rPr lang="en-US" altLang="zh-CN" sz="2000" b="1" dirty="0" smtClean="0">
                <a:latin typeface="Arial"/>
                <a:cs typeface="Arial"/>
              </a:rPr>
              <a:t>JLU</a:t>
            </a:r>
            <a:endParaRPr lang="en-US" altLang="zh-CN" sz="2000" b="1" dirty="0" smtClean="0">
              <a:latin typeface="Arial"/>
              <a:cs typeface="Arial"/>
            </a:endParaRPr>
          </a:p>
          <a:p>
            <a:endParaRPr lang="zh-CN" altLang="en-US" sz="2400" b="1" dirty="0" smtClean="0">
              <a:latin typeface="Arial"/>
              <a:cs typeface="Arial"/>
            </a:endParaRPr>
          </a:p>
          <a:p>
            <a:endParaRPr lang="en-US" sz="2400" b="1" dirty="0" smtClean="0">
              <a:latin typeface="Arial"/>
              <a:cs typeface="Arial"/>
            </a:endParaRPr>
          </a:p>
          <a:p>
            <a:r>
              <a:rPr lang="en-US" altLang="zh-CN" sz="2000" b="1" dirty="0" err="1" smtClean="0">
                <a:latin typeface="Arial"/>
                <a:cs typeface="Arial"/>
              </a:rPr>
              <a:t>Hao</a:t>
            </a:r>
            <a:r>
              <a:rPr lang="en-US" sz="2000" b="1" dirty="0" smtClean="0">
                <a:latin typeface="Arial"/>
                <a:cs typeface="Arial"/>
              </a:rPr>
              <a:t> </a:t>
            </a:r>
            <a:r>
              <a:rPr lang="en-US" altLang="zh-CN" sz="2000" b="1" dirty="0" smtClean="0">
                <a:latin typeface="Arial"/>
                <a:cs typeface="Arial"/>
              </a:rPr>
              <a:t>Xu</a:t>
            </a:r>
            <a:r>
              <a:rPr lang="en-US" sz="2000" b="1" dirty="0" smtClean="0">
                <a:latin typeface="Arial"/>
                <a:cs typeface="Arial"/>
              </a:rPr>
              <a:t> </a:t>
            </a:r>
          </a:p>
          <a:p>
            <a:pPr algn="ctr"/>
            <a:endParaRPr lang="en-US" sz="2400" dirty="0" smtClean="0"/>
          </a:p>
          <a:p>
            <a:pPr algn="ctr"/>
            <a:endParaRPr lang="it-IT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68611" y="597753"/>
            <a:ext cx="33843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 smtClean="0">
                <a:solidFill>
                  <a:schemeClr val="bg1"/>
                </a:solidFill>
              </a:rPr>
              <a:t>JLU</a:t>
            </a:r>
            <a:endParaRPr kumimoji="1" lang="en-US" altLang="zh-CN" sz="48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2300" b="1" dirty="0" smtClean="0">
                <a:solidFill>
                  <a:srgbClr val="FF6B00"/>
                </a:solidFill>
              </a:rPr>
              <a:t>DIGITAL</a:t>
            </a:r>
            <a:r>
              <a:rPr kumimoji="1" lang="en-US" altLang="zh-CN" sz="2300" b="1" dirty="0" smtClean="0">
                <a:solidFill>
                  <a:srgbClr val="FF3300"/>
                </a:solidFill>
              </a:rPr>
              <a:t> </a:t>
            </a:r>
            <a:r>
              <a:rPr kumimoji="1" lang="en-US" altLang="zh-CN" sz="2300" b="1" dirty="0" smtClean="0">
                <a:solidFill>
                  <a:schemeClr val="bg1"/>
                </a:solidFill>
              </a:rPr>
              <a:t>UNIVERSITY</a:t>
            </a:r>
            <a:endParaRPr kumimoji="1" lang="zh-CN" alt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512" y="5661248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 smtClean="0">
                <a:solidFill>
                  <a:schemeClr val="bg1"/>
                </a:solidFill>
              </a:rPr>
              <a:t>－－－－－－－－－－－－－－－－－－－－－－</a:t>
            </a:r>
          </a:p>
          <a:p>
            <a:pPr algn="just"/>
            <a:r>
              <a:rPr lang="en-US" altLang="zh-CN" sz="1400" dirty="0" smtClean="0">
                <a:solidFill>
                  <a:schemeClr val="bg1"/>
                </a:solidFill>
              </a:rPr>
              <a:t>The </a:t>
            </a:r>
            <a:r>
              <a:rPr lang="en-US" altLang="zh-CN" sz="1400" dirty="0">
                <a:solidFill>
                  <a:schemeClr val="bg1"/>
                </a:solidFill>
              </a:rPr>
              <a:t>original version of these slides was prepared by Vincenzo Maltese based on the work on the Digital University Project at the University of Trento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55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\Dropbox\Digital University\ICT days\reflectio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4" r="1024" b="7148"/>
          <a:stretch/>
        </p:blipFill>
        <p:spPr bwMode="auto">
          <a:xfrm>
            <a:off x="-1" y="554347"/>
            <a:ext cx="9144001" cy="640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Challenges: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streamlining internal 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p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rocesses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http://www.counterbalance-eib.org/wp-content/uploads/2012/10/transparency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635" y="1074072"/>
            <a:ext cx="1641441" cy="164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www.mint.com/sites/default/files/11959664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417" y="1052736"/>
            <a:ext cx="1645920" cy="16885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7-pearls.com/wp-content/uploads/2015/01/shutterstock_71270995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42045" y="1052736"/>
            <a:ext cx="1590929" cy="164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92636" y="2996952"/>
            <a:ext cx="3496702" cy="1800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algn="ctr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</a:defRPr>
            </a:lvl1pPr>
            <a:lvl2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2pPr>
            <a:lvl3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3pPr>
            <a:lvl4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4pPr>
            <a:lvl5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pPr>
              <a:lnSpc>
                <a:spcPts val="27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2400" dirty="0" smtClean="0">
                <a:solidFill>
                  <a:schemeClr val="bg1"/>
                </a:solidFill>
              </a:rPr>
              <a:t>Evaluate department performance, reporting, annual reviewes, …... 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0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155575" y="-9445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307975" y="-7921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612775" y="-4873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AutoShape 10" descr="ICTDAY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8" name="Gruppo 4"/>
          <p:cNvGrpSpPr/>
          <p:nvPr/>
        </p:nvGrpSpPr>
        <p:grpSpPr>
          <a:xfrm>
            <a:off x="-1" y="2016152"/>
            <a:ext cx="9144000" cy="692768"/>
            <a:chOff x="0" y="648000"/>
            <a:chExt cx="9144000" cy="692768"/>
          </a:xfrm>
        </p:grpSpPr>
        <p:sp>
          <p:nvSpPr>
            <p:cNvPr id="9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DIFFICULTIES</a:t>
              </a:r>
              <a:endParaRPr lang="en-US" sz="26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10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1 7"/>
          <p:cNvCxnSpPr/>
          <p:nvPr/>
        </p:nvCxnSpPr>
        <p:spPr>
          <a:xfrm>
            <a:off x="0" y="2012293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879811" y="44624"/>
            <a:ext cx="33843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700" b="1" dirty="0" smtClean="0">
                <a:solidFill>
                  <a:schemeClr val="bg1"/>
                </a:solidFill>
              </a:rPr>
              <a:t>JLU</a:t>
            </a:r>
            <a:endParaRPr kumimoji="1" lang="en-US" altLang="zh-CN" sz="27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b="1" dirty="0" smtClean="0">
                <a:solidFill>
                  <a:srgbClr val="FF6B00"/>
                </a:solidFill>
              </a:rPr>
              <a:t>DIGITAL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UNIVERSITY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4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89"/>
          <a:stretch/>
        </p:blipFill>
        <p:spPr bwMode="auto">
          <a:xfrm>
            <a:off x="-36512" y="573107"/>
            <a:ext cx="9217024" cy="63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Difficulties: data is “opaque” or difficult to access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02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2"/>
          <a:stretch/>
        </p:blipFill>
        <p:spPr bwMode="auto">
          <a:xfrm>
            <a:off x="0" y="406770"/>
            <a:ext cx="9160476" cy="647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Difficulties: data is messy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56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" r="1613" b="5622"/>
          <a:stretch/>
        </p:blipFill>
        <p:spPr bwMode="auto">
          <a:xfrm>
            <a:off x="-1" y="537960"/>
            <a:ext cx="9144001" cy="6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Difficulties: data is fragmented and difficult to pull together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1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Difficulties: Digital Libraries only focus on publications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http://www.cineca.it/sites/default/files/styles/large/public/cineca/news/images/logo-iris-orizz.png?itok=cAe2umT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4" y="998057"/>
            <a:ext cx="1224136" cy="63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881708"/>
            <a:ext cx="9144003" cy="59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2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155575" y="-9445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307975" y="-7921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612775" y="-4873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AutoShape 10" descr="ICTDAY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8" name="Gruppo 4"/>
          <p:cNvGrpSpPr/>
          <p:nvPr/>
        </p:nvGrpSpPr>
        <p:grpSpPr>
          <a:xfrm>
            <a:off x="-1" y="2016152"/>
            <a:ext cx="9144000" cy="692768"/>
            <a:chOff x="0" y="648000"/>
            <a:chExt cx="9144000" cy="692768"/>
          </a:xfrm>
        </p:grpSpPr>
        <p:sp>
          <p:nvSpPr>
            <p:cNvPr id="9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SOLUTION</a:t>
              </a:r>
              <a:endParaRPr lang="en-US" sz="26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10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1 7"/>
          <p:cNvCxnSpPr/>
          <p:nvPr/>
        </p:nvCxnSpPr>
        <p:spPr>
          <a:xfrm>
            <a:off x="0" y="2012293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879811" y="51882"/>
            <a:ext cx="33843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700" b="1" dirty="0" smtClean="0">
                <a:solidFill>
                  <a:schemeClr val="bg1"/>
                </a:solidFill>
              </a:rPr>
              <a:t>JLU</a:t>
            </a:r>
            <a:endParaRPr kumimoji="1" lang="en-US" altLang="zh-CN" sz="27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b="1" dirty="0" smtClean="0">
                <a:solidFill>
                  <a:srgbClr val="FF6B00"/>
                </a:solidFill>
              </a:rPr>
              <a:t>DIGITAL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UNIVERSITY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C:\Users\admin\Dropbox\Digital University\ICT days\access to knowledge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0" r="940" b="10941"/>
          <a:stretch/>
        </p:blipFill>
        <p:spPr bwMode="auto">
          <a:xfrm>
            <a:off x="-1" y="620688"/>
            <a:ext cx="9144001" cy="62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Solution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: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from 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Digital Libraries to Digital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Universities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42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com-unity.nl/images/puzzle-people-cover.gif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58" r="2387" b="6603"/>
          <a:stretch/>
        </p:blipFill>
        <p:spPr bwMode="auto">
          <a:xfrm>
            <a:off x="0" y="360040"/>
            <a:ext cx="9143999" cy="64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Solution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: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to collect, integrate, and master information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Solution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: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to organize 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University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knowledge assets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://i.stack.imgur.com/y8nGM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3" t="2967" r="2625"/>
          <a:stretch/>
        </p:blipFill>
        <p:spPr bwMode="auto">
          <a:xfrm>
            <a:off x="5672606" y="1679171"/>
            <a:ext cx="3413206" cy="268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107504" y="1185148"/>
            <a:ext cx="5427593" cy="4125508"/>
            <a:chOff x="1331640" y="746702"/>
            <a:chExt cx="6784491" cy="5362205"/>
          </a:xfrm>
        </p:grpSpPr>
        <p:sp>
          <p:nvSpPr>
            <p:cNvPr id="15" name="Oval 8"/>
            <p:cNvSpPr/>
            <p:nvPr/>
          </p:nvSpPr>
          <p:spPr>
            <a:xfrm>
              <a:off x="2536747" y="1672883"/>
              <a:ext cx="3863246" cy="3702707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6" name="Oval 9"/>
            <p:cNvSpPr/>
            <p:nvPr/>
          </p:nvSpPr>
          <p:spPr>
            <a:xfrm>
              <a:off x="1335067" y="3991298"/>
              <a:ext cx="2254270" cy="1782198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7" name="Oval 11"/>
            <p:cNvSpPr/>
            <p:nvPr/>
          </p:nvSpPr>
          <p:spPr>
            <a:xfrm>
              <a:off x="1331640" y="1559166"/>
              <a:ext cx="2254270" cy="178219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8" name="Oval 12"/>
            <p:cNvSpPr/>
            <p:nvPr/>
          </p:nvSpPr>
          <p:spPr>
            <a:xfrm>
              <a:off x="5861861" y="2688527"/>
              <a:ext cx="2254270" cy="1782198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3412560" y="3267031"/>
              <a:ext cx="2173015" cy="48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+mn-lt"/>
                  <a:ea typeface="+mn-ea"/>
                </a:rPr>
                <a:t>Expertize</a:t>
              </a:r>
              <a:endParaRPr lang="it-IT" b="1" dirty="0">
                <a:latin typeface="+mn-lt"/>
                <a:ea typeface="+mn-ea"/>
              </a:endParaRPr>
            </a:p>
          </p:txBody>
        </p:sp>
        <p:sp>
          <p:nvSpPr>
            <p:cNvPr id="20" name="TextBox 14"/>
            <p:cNvSpPr txBox="1"/>
            <p:nvPr/>
          </p:nvSpPr>
          <p:spPr>
            <a:xfrm>
              <a:off x="1519269" y="1963630"/>
              <a:ext cx="1327276" cy="44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ea typeface="+mn-ea"/>
                </a:rPr>
                <a:t>Professors</a:t>
              </a:r>
              <a:endParaRPr lang="it-IT" b="1" dirty="0">
                <a:latin typeface="+mn-lt"/>
                <a:ea typeface="+mn-ea"/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1671666" y="4678388"/>
              <a:ext cx="1174879" cy="44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ea typeface="+mn-ea"/>
                </a:rPr>
                <a:t>Courses</a:t>
              </a:r>
              <a:endParaRPr lang="it-IT" sz="1600" b="1" dirty="0">
                <a:latin typeface="+mn-lt"/>
                <a:ea typeface="+mn-ea"/>
              </a:endParaRPr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6638042" y="3319094"/>
              <a:ext cx="1214809" cy="44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ea typeface="+mn-ea"/>
                </a:rPr>
                <a:t>Papers</a:t>
              </a:r>
              <a:endParaRPr lang="it-IT" b="1" dirty="0">
                <a:latin typeface="+mn-lt"/>
                <a:ea typeface="+mn-ea"/>
              </a:endParaRPr>
            </a:p>
          </p:txBody>
        </p:sp>
        <p:sp>
          <p:nvSpPr>
            <p:cNvPr id="23" name="Oval 17"/>
            <p:cNvSpPr/>
            <p:nvPr/>
          </p:nvSpPr>
          <p:spPr>
            <a:xfrm>
              <a:off x="4734726" y="746702"/>
              <a:ext cx="2254270" cy="1782198"/>
            </a:xfrm>
            <a:prstGeom prst="ellipse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24" name="TextBox 18"/>
            <p:cNvSpPr txBox="1"/>
            <p:nvPr/>
          </p:nvSpPr>
          <p:spPr>
            <a:xfrm>
              <a:off x="5552372" y="1272773"/>
              <a:ext cx="1079722" cy="44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ea typeface="+mn-ea"/>
                </a:rPr>
                <a:t>Projects</a:t>
              </a:r>
              <a:endParaRPr lang="it-IT" b="1" dirty="0">
                <a:latin typeface="+mn-lt"/>
                <a:ea typeface="+mn-ea"/>
              </a:endParaRPr>
            </a:p>
          </p:txBody>
        </p:sp>
        <p:sp>
          <p:nvSpPr>
            <p:cNvPr id="25" name="Oval 19"/>
            <p:cNvSpPr/>
            <p:nvPr/>
          </p:nvSpPr>
          <p:spPr>
            <a:xfrm>
              <a:off x="4458440" y="4326709"/>
              <a:ext cx="2254270" cy="1782198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26" name="TextBox 20"/>
            <p:cNvSpPr txBox="1"/>
            <p:nvPr/>
          </p:nvSpPr>
          <p:spPr>
            <a:xfrm>
              <a:off x="5148374" y="5368198"/>
              <a:ext cx="1251620" cy="44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ea typeface="+mn-ea"/>
                </a:rPr>
                <a:t>Students</a:t>
              </a:r>
              <a:endParaRPr lang="it-IT" sz="1600" b="1" dirty="0">
                <a:latin typeface="+mn-lt"/>
                <a:ea typeface="+mn-ea"/>
              </a:endParaRPr>
            </a:p>
          </p:txBody>
        </p:sp>
        <p:sp>
          <p:nvSpPr>
            <p:cNvPr id="27" name="Oval 21"/>
            <p:cNvSpPr/>
            <p:nvPr/>
          </p:nvSpPr>
          <p:spPr>
            <a:xfrm>
              <a:off x="2990562" y="2535000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28" name="Oval 22"/>
            <p:cNvSpPr/>
            <p:nvPr/>
          </p:nvSpPr>
          <p:spPr>
            <a:xfrm>
              <a:off x="3293358" y="2251034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29" name="Oval 23"/>
            <p:cNvSpPr/>
            <p:nvPr/>
          </p:nvSpPr>
          <p:spPr>
            <a:xfrm>
              <a:off x="2918554" y="2895040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30" name="Oval 24"/>
            <p:cNvSpPr/>
            <p:nvPr/>
          </p:nvSpPr>
          <p:spPr>
            <a:xfrm>
              <a:off x="5034453" y="1897116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31" name="Oval 25"/>
            <p:cNvSpPr/>
            <p:nvPr/>
          </p:nvSpPr>
          <p:spPr>
            <a:xfrm>
              <a:off x="5510842" y="2174960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32" name="Oval 26"/>
            <p:cNvSpPr/>
            <p:nvPr/>
          </p:nvSpPr>
          <p:spPr>
            <a:xfrm>
              <a:off x="6158914" y="3111064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33" name="Oval 27"/>
            <p:cNvSpPr/>
            <p:nvPr/>
          </p:nvSpPr>
          <p:spPr>
            <a:xfrm>
              <a:off x="6014898" y="3399096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34" name="Oval 28"/>
            <p:cNvSpPr/>
            <p:nvPr/>
          </p:nvSpPr>
          <p:spPr>
            <a:xfrm>
              <a:off x="6086906" y="3759136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35" name="Oval 29"/>
            <p:cNvSpPr/>
            <p:nvPr/>
          </p:nvSpPr>
          <p:spPr>
            <a:xfrm>
              <a:off x="5654858" y="4427584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36" name="Oval 30"/>
            <p:cNvSpPr/>
            <p:nvPr/>
          </p:nvSpPr>
          <p:spPr>
            <a:xfrm>
              <a:off x="5150802" y="4499592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37" name="Oval 31"/>
            <p:cNvSpPr/>
            <p:nvPr/>
          </p:nvSpPr>
          <p:spPr>
            <a:xfrm>
              <a:off x="5303202" y="4839256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38" name="Oval 32"/>
            <p:cNvSpPr/>
            <p:nvPr/>
          </p:nvSpPr>
          <p:spPr>
            <a:xfrm>
              <a:off x="4862770" y="4787624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39" name="Oval 33"/>
            <p:cNvSpPr/>
            <p:nvPr/>
          </p:nvSpPr>
          <p:spPr>
            <a:xfrm>
              <a:off x="4718754" y="5127288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40" name="Oval 34"/>
            <p:cNvSpPr/>
            <p:nvPr/>
          </p:nvSpPr>
          <p:spPr>
            <a:xfrm>
              <a:off x="2846546" y="4283568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41" name="Oval 35"/>
            <p:cNvSpPr/>
            <p:nvPr/>
          </p:nvSpPr>
          <p:spPr>
            <a:xfrm>
              <a:off x="3206586" y="4695240"/>
              <a:ext cx="69269" cy="862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</p:spTree>
    <p:extLst>
      <p:ext uri="{BB962C8B-B14F-4D97-AF65-F5344CB8AC3E}">
        <p14:creationId xmlns:p14="http://schemas.microsoft.com/office/powerpoint/2010/main" val="15983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155575" y="-9445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307975" y="-7921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612775" y="-4873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AutoShape 10" descr="ICTDAY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8" name="Gruppo 4"/>
          <p:cNvGrpSpPr/>
          <p:nvPr/>
        </p:nvGrpSpPr>
        <p:grpSpPr>
          <a:xfrm>
            <a:off x="-1" y="2016152"/>
            <a:ext cx="9144000" cy="692768"/>
            <a:chOff x="0" y="648000"/>
            <a:chExt cx="9144000" cy="692768"/>
          </a:xfrm>
        </p:grpSpPr>
        <p:sp>
          <p:nvSpPr>
            <p:cNvPr id="9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CONTEXT</a:t>
              </a:r>
              <a:endParaRPr lang="en-US" sz="26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10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1 7"/>
          <p:cNvCxnSpPr/>
          <p:nvPr/>
        </p:nvCxnSpPr>
        <p:spPr>
          <a:xfrm>
            <a:off x="0" y="2012293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889019" y="51882"/>
            <a:ext cx="33843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700" b="1" dirty="0" smtClean="0">
                <a:solidFill>
                  <a:schemeClr val="bg1"/>
                </a:solidFill>
              </a:rPr>
              <a:t>JLU</a:t>
            </a:r>
            <a:endParaRPr kumimoji="1" lang="en-US" altLang="zh-CN" sz="27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b="1" dirty="0" smtClean="0">
                <a:solidFill>
                  <a:srgbClr val="FF6B00"/>
                </a:solidFill>
              </a:rPr>
              <a:t>DIGITAL</a:t>
            </a:r>
            <a:r>
              <a:rPr kumimoji="1" lang="en-US" altLang="zh-CN" b="1" dirty="0" smtClean="0">
                <a:solidFill>
                  <a:srgbClr val="FF3300"/>
                </a:solidFill>
              </a:rPr>
              <a:t>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UNIVERSITY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2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4" descr="C:\Users\admin\Dropbox\Digital University\ICT days\sistema nervoso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65473" y="850627"/>
            <a:ext cx="5402263" cy="632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Solution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: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to develop the University “nervous system”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http://www.ravn.co.uk/wp-content/uploads/2014/01/knowledge-graph_RGB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432823" flipH="1">
            <a:off x="192508" y="1789198"/>
            <a:ext cx="5504590" cy="322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417089" y="980728"/>
            <a:ext cx="5055428" cy="7200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algn="ctr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</a:defRPr>
            </a:lvl1pPr>
            <a:lvl2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2pPr>
            <a:lvl3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3pPr>
            <a:lvl4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4pPr>
            <a:lvl5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pPr>
              <a:lnSpc>
                <a:spcPts val="27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2400" dirty="0" smtClean="0"/>
              <a:t>Sense, collect, elaborate, trasmit, act!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899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155575" y="-9445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307975" y="-7921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612775" y="-4873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AutoShape 10" descr="ICTDAY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8" name="Gruppo 4"/>
          <p:cNvGrpSpPr/>
          <p:nvPr/>
        </p:nvGrpSpPr>
        <p:grpSpPr>
          <a:xfrm>
            <a:off x="-1" y="2016152"/>
            <a:ext cx="9144000" cy="692768"/>
            <a:chOff x="0" y="648000"/>
            <a:chExt cx="9144000" cy="692768"/>
          </a:xfrm>
        </p:grpSpPr>
        <p:sp>
          <p:nvSpPr>
            <p:cNvPr id="9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ADDRESS THE CHALLENGES</a:t>
              </a:r>
              <a:endParaRPr lang="en-US" sz="26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10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1 7"/>
          <p:cNvCxnSpPr/>
          <p:nvPr/>
        </p:nvCxnSpPr>
        <p:spPr>
          <a:xfrm>
            <a:off x="0" y="2012293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879811" y="44624"/>
            <a:ext cx="33843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700" b="1" dirty="0" smtClean="0">
                <a:solidFill>
                  <a:schemeClr val="bg1"/>
                </a:solidFill>
              </a:rPr>
              <a:t>JLU</a:t>
            </a:r>
            <a:endParaRPr kumimoji="1" lang="en-US" altLang="zh-CN" sz="27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b="1" dirty="0" smtClean="0">
                <a:solidFill>
                  <a:srgbClr val="FF6B00"/>
                </a:solidFill>
              </a:rPr>
              <a:t>DIGITAL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UNIVERSITY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0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Solution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: to ensure effective and consistent promotion </a:t>
              </a: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" y="902502"/>
            <a:ext cx="9135418" cy="595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greenpink.org/wp-content/uploads/2015/05/privacy-policy-greenpin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4"/>
          <a:stretch/>
        </p:blipFill>
        <p:spPr bwMode="auto">
          <a:xfrm>
            <a:off x="-36512" y="764704"/>
            <a:ext cx="9180512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Solution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: to comply with national regulations</a:t>
              </a: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95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Solution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: to streamline internal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processes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558" y="999125"/>
            <a:ext cx="7920880" cy="561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2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Solution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: key impacts of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Digital 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University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in SUST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ech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07504" y="1146805"/>
            <a:ext cx="892899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A </a:t>
            </a:r>
            <a:r>
              <a:rPr lang="en-US" sz="2000" dirty="0"/>
              <a:t>scalable, ease to use and secure </a:t>
            </a:r>
            <a:r>
              <a:rPr lang="en-US" sz="2000" b="1" dirty="0"/>
              <a:t>IT infrastructure </a:t>
            </a:r>
            <a:endParaRPr lang="en-US" sz="2000" b="1" dirty="0" smtClean="0"/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2000" dirty="0"/>
              <a:t>Ability to </a:t>
            </a:r>
            <a:r>
              <a:rPr lang="en-US" sz="2000" dirty="0" smtClean="0"/>
              <a:t>organize and govern </a:t>
            </a:r>
            <a:r>
              <a:rPr lang="en-US" sz="2000" b="1" dirty="0"/>
              <a:t>key knowledge assets </a:t>
            </a:r>
            <a:r>
              <a:rPr lang="en-US" sz="2000" dirty="0"/>
              <a:t>of the </a:t>
            </a:r>
            <a:r>
              <a:rPr lang="en-US" sz="2000" dirty="0" smtClean="0"/>
              <a:t>University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Ability to support multiple </a:t>
            </a:r>
            <a:r>
              <a:rPr lang="en-US" sz="2000" b="1" dirty="0"/>
              <a:t>digital </a:t>
            </a:r>
            <a:r>
              <a:rPr lang="en-US" sz="2000" b="1" dirty="0" smtClean="0"/>
              <a:t>services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it-IT" sz="2000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M</a:t>
            </a:r>
            <a:r>
              <a:rPr lang="en-US" sz="2000" dirty="0" smtClean="0"/>
              <a:t>ultilingual </a:t>
            </a:r>
            <a:r>
              <a:rPr lang="en-US" sz="2000" dirty="0"/>
              <a:t>University </a:t>
            </a:r>
            <a:r>
              <a:rPr lang="en-US" sz="2000" dirty="0" smtClean="0"/>
              <a:t>Websites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smtClean="0"/>
              <a:t>University Dashboards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smtClean="0"/>
              <a:t>Advanced and timely reporting</a:t>
            </a:r>
          </a:p>
          <a:p>
            <a:r>
              <a:rPr lang="it-IT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140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155575" y="-9445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307975" y="-7921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612775" y="-4873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AutoShape 10" descr="ICTDAY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8" name="Gruppo 4"/>
          <p:cNvGrpSpPr/>
          <p:nvPr/>
        </p:nvGrpSpPr>
        <p:grpSpPr>
          <a:xfrm>
            <a:off x="-1" y="2016152"/>
            <a:ext cx="9144000" cy="692768"/>
            <a:chOff x="0" y="648000"/>
            <a:chExt cx="9144000" cy="692768"/>
          </a:xfrm>
        </p:grpSpPr>
        <p:sp>
          <p:nvSpPr>
            <p:cNvPr id="9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TECHNOLOGICAL SUPPORT</a:t>
              </a:r>
              <a:endParaRPr lang="en-US" sz="26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10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1 7"/>
          <p:cNvCxnSpPr/>
          <p:nvPr/>
        </p:nvCxnSpPr>
        <p:spPr>
          <a:xfrm>
            <a:off x="0" y="2012293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879811" y="51882"/>
            <a:ext cx="33843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700" b="1" dirty="0" smtClean="0">
                <a:solidFill>
                  <a:schemeClr val="bg1"/>
                </a:solidFill>
              </a:rPr>
              <a:t>JLU</a:t>
            </a:r>
            <a:endParaRPr kumimoji="1" lang="en-US" altLang="zh-CN" sz="27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b="1" dirty="0" smtClean="0">
                <a:solidFill>
                  <a:srgbClr val="FF6B00"/>
                </a:solidFill>
              </a:rPr>
              <a:t>DIGITAL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UNIVERSITY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17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Technology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: a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scalable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and configurable IT infrastructure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06581" y="980728"/>
            <a:ext cx="7853851" cy="5688632"/>
            <a:chOff x="424649" y="985586"/>
            <a:chExt cx="8040762" cy="582779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12" y="556162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5" descr="Risultati immagini per puzzle piece 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976" y="5561629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061" y="556162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738" y="556730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5" descr="Risultati immagini per puzzle piece 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674" y="55704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23" y="556730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728" y="557042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5" descr="Risultati immagini per puzzle piece 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9664" y="5561629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024" y="554330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8" descr="Risultati immagini per university icon 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90" y="3329381"/>
              <a:ext cx="146304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818" y="3329381"/>
              <a:ext cx="1463040" cy="1463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84" y="3329381"/>
              <a:ext cx="1508760" cy="140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Straight Connector 27"/>
            <p:cNvCxnSpPr/>
            <p:nvPr/>
          </p:nvCxnSpPr>
          <p:spPr>
            <a:xfrm flipV="1">
              <a:off x="798081" y="4903203"/>
              <a:ext cx="300061" cy="57912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264310" y="4913557"/>
              <a:ext cx="0" cy="596847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524176" y="4913557"/>
              <a:ext cx="299454" cy="62974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12" descr="Risultati immagini per manager icon 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49" y="6160573"/>
              <a:ext cx="589726" cy="589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3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119" y="6125384"/>
              <a:ext cx="563928" cy="687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5" descr="Risultati immagini per professor icon jpg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10400"/>
            <a:stretch/>
          </p:blipFill>
          <p:spPr bwMode="auto">
            <a:xfrm>
              <a:off x="1729590" y="6163219"/>
              <a:ext cx="548640" cy="61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Risultati immagini per manager icon 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6160573"/>
              <a:ext cx="589726" cy="589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3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374" y="6125384"/>
              <a:ext cx="563928" cy="687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5" descr="Risultati immagini per professor icon jpg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10400"/>
            <a:stretch/>
          </p:blipFill>
          <p:spPr bwMode="auto">
            <a:xfrm>
              <a:off x="5012845" y="6163219"/>
              <a:ext cx="548640" cy="61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Risultati immagini per manager icon 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1830" y="6160573"/>
              <a:ext cx="589726" cy="589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3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300" y="6125384"/>
              <a:ext cx="563928" cy="687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5" descr="Risultati immagini per professor icon jpg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10400"/>
            <a:stretch/>
          </p:blipFill>
          <p:spPr bwMode="auto">
            <a:xfrm>
              <a:off x="7916771" y="6163219"/>
              <a:ext cx="548640" cy="61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/>
            <p:cNvCxnSpPr/>
            <p:nvPr/>
          </p:nvCxnSpPr>
          <p:spPr>
            <a:xfrm flipV="1">
              <a:off x="4118109" y="4883988"/>
              <a:ext cx="300061" cy="57912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584338" y="4894342"/>
              <a:ext cx="0" cy="596847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4844204" y="4894342"/>
              <a:ext cx="299454" cy="62974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7022035" y="4864773"/>
              <a:ext cx="300061" cy="57912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488264" y="4875127"/>
              <a:ext cx="0" cy="596847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7748130" y="4875127"/>
              <a:ext cx="299454" cy="62974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673904" y="2931653"/>
              <a:ext cx="2068531" cy="504057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5295646" y="2931654"/>
              <a:ext cx="1832578" cy="50405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16"/>
            <p:cNvPicPr>
              <a:picLocks noChangeAspect="1" noChangeArrowheads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02406" y="985586"/>
              <a:ext cx="4109424" cy="2018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9" name="Straight Connector 48"/>
            <p:cNvCxnSpPr/>
            <p:nvPr/>
          </p:nvCxnSpPr>
          <p:spPr>
            <a:xfrm flipV="1">
              <a:off x="4572000" y="3039666"/>
              <a:ext cx="0" cy="252027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2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Technology: knowledge graphs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://icts.unitn.it/filesicts/editor/knowledge_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6912766" cy="557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7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Technology: dashboards for the Data Scientist (1)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1550" y="1352162"/>
            <a:ext cx="7900900" cy="5312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1619672" y="945881"/>
            <a:ext cx="5904656" cy="46689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algn="ctr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</a:defRPr>
            </a:lvl1pPr>
            <a:lvl2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2pPr>
            <a:lvl3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3pPr>
            <a:lvl4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4pPr>
            <a:lvl5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pPr>
              <a:lnSpc>
                <a:spcPts val="27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2400" dirty="0" smtClean="0"/>
              <a:t>Data model definition and browsing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989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-3175" y="633473"/>
            <a:ext cx="9150350" cy="632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Context: the University ecosystem </a:t>
              </a:r>
              <a:endParaRPr lang="en-US" sz="26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380312" y="980728"/>
            <a:ext cx="1656184" cy="1584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Producing knowledge with research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25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Technology: dashboards for the Data Scientist (2)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1619672" y="945881"/>
            <a:ext cx="5904656" cy="46689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algn="ctr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</a:defRPr>
            </a:lvl1pPr>
            <a:lvl2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2pPr>
            <a:lvl3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3pPr>
            <a:lvl4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4pPr>
            <a:lvl5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pPr>
              <a:lnSpc>
                <a:spcPts val="27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2400" dirty="0" smtClean="0"/>
              <a:t>Vocabulary browsing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0" t="-238" r="605" b="50740"/>
          <a:stretch/>
        </p:blipFill>
        <p:spPr bwMode="auto">
          <a:xfrm>
            <a:off x="169331" y="1422117"/>
            <a:ext cx="8805334" cy="4902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3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Technology: dashboards for the Data Scientist (3)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1619672" y="945881"/>
            <a:ext cx="5904656" cy="46689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algn="ctr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</a:defRPr>
            </a:lvl1pPr>
            <a:lvl2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2pPr>
            <a:lvl3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3pPr>
            <a:lvl4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4pPr>
            <a:lvl5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pPr>
              <a:lnSpc>
                <a:spcPts val="27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2400" dirty="0" smtClean="0"/>
              <a:t>Vocabulary definition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0" t="49260" r="605" b="2"/>
          <a:stretch/>
        </p:blipFill>
        <p:spPr bwMode="auto">
          <a:xfrm>
            <a:off x="169333" y="1448544"/>
            <a:ext cx="8805334" cy="502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10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Technology: dashboards for the Data Scientist (4)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1619672" y="945881"/>
            <a:ext cx="5904656" cy="46689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algn="ctr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</a:defRPr>
            </a:lvl1pPr>
            <a:lvl2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2pPr>
            <a:lvl3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3pPr>
            <a:lvl4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4pPr>
            <a:lvl5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pPr>
              <a:lnSpc>
                <a:spcPts val="27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2400" dirty="0" smtClean="0"/>
              <a:t>Vocabulary definition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5" t="1185" r="614" b="8741"/>
          <a:stretch/>
        </p:blipFill>
        <p:spPr bwMode="auto">
          <a:xfrm>
            <a:off x="179512" y="1340768"/>
            <a:ext cx="8781504" cy="5192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88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Technology: dashboards for the Data Scientist (5)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1619672" y="945881"/>
            <a:ext cx="5904656" cy="46689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algn="ctr" eaLnBrk="1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</a:defRPr>
            </a:lvl1pPr>
            <a:lvl2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2pPr>
            <a:lvl3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3pPr>
            <a:lvl4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4pPr>
            <a:lvl5pPr eaLnBrk="0" hangingPunct="0">
              <a:defRPr sz="4000">
                <a:solidFill>
                  <a:schemeClr val="tx2"/>
                </a:solidFill>
                <a:latin typeface="Franklin Gothic Book" pitchFamily="34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pPr>
              <a:lnSpc>
                <a:spcPts val="27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2400" dirty="0" smtClean="0"/>
              <a:t>Vocabulary definition in batch mode</a:t>
            </a:r>
            <a:endParaRPr lang="en-US" sz="24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" t="18980" r="28320" b="51038"/>
          <a:stretch/>
        </p:blipFill>
        <p:spPr bwMode="auto">
          <a:xfrm>
            <a:off x="107502" y="1628800"/>
            <a:ext cx="8969130" cy="213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" t="19032" r="54080" b="56693"/>
          <a:stretch/>
        </p:blipFill>
        <p:spPr bwMode="auto">
          <a:xfrm>
            <a:off x="1331640" y="4149080"/>
            <a:ext cx="6408712" cy="193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69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155575" y="-9445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307975" y="-7921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612775" y="-4873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9992" y="0"/>
            <a:ext cx="464400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/>
          <p:cNvSpPr/>
          <p:nvPr/>
        </p:nvSpPr>
        <p:spPr>
          <a:xfrm>
            <a:off x="-108520" y="0"/>
            <a:ext cx="4608512" cy="6877680"/>
          </a:xfrm>
          <a:prstGeom prst="rect">
            <a:avLst/>
          </a:prstGeom>
          <a:solidFill>
            <a:srgbClr val="334458">
              <a:alpha val="94000"/>
            </a:srgbClr>
          </a:solidFill>
          <a:ln>
            <a:noFill/>
          </a:ln>
          <a:effectLst>
            <a:outerShdw blurRad="635000" dist="12700" dir="2700000" sx="105000" sy="105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252000" rIns="252000" bIns="252000" rtlCol="0" anchor="t" anchorCtr="0"/>
          <a:lstStyle/>
          <a:p>
            <a:endParaRPr lang="it-IT" sz="2400" b="1" dirty="0" smtClean="0">
              <a:latin typeface="Arial"/>
              <a:cs typeface="Arial"/>
            </a:endParaRPr>
          </a:p>
          <a:p>
            <a:endParaRPr lang="it-IT" sz="2400" b="1" dirty="0" smtClean="0">
              <a:latin typeface="Arial"/>
              <a:cs typeface="Arial"/>
            </a:endParaRPr>
          </a:p>
          <a:p>
            <a:endParaRPr lang="it-IT" altLang="zh-CN" sz="3200" b="1" dirty="0">
              <a:latin typeface="Arial"/>
              <a:cs typeface="Arial"/>
            </a:endParaRPr>
          </a:p>
          <a:p>
            <a:endParaRPr lang="it-IT" altLang="zh-CN" sz="3200" b="1" dirty="0">
              <a:latin typeface="Arial"/>
              <a:cs typeface="Arial"/>
            </a:endParaRPr>
          </a:p>
          <a:p>
            <a:endParaRPr lang="it-IT" altLang="zh-CN" sz="3600" b="1" dirty="0">
              <a:latin typeface="Arial"/>
              <a:cs typeface="Arial"/>
            </a:endParaRPr>
          </a:p>
          <a:p>
            <a:pPr algn="ctr"/>
            <a:endParaRPr lang="it-IT" altLang="zh-CN" sz="3600" b="1" dirty="0">
              <a:latin typeface="Arial"/>
              <a:cs typeface="Arial"/>
            </a:endParaRPr>
          </a:p>
          <a:p>
            <a:pPr algn="ctr"/>
            <a:r>
              <a:rPr lang="it-IT" altLang="zh-CN" sz="2300" b="1" dirty="0">
                <a:latin typeface="Arial"/>
                <a:cs typeface="Arial"/>
              </a:rPr>
              <a:t>Thank you!</a:t>
            </a:r>
          </a:p>
          <a:p>
            <a:endParaRPr lang="it-IT" altLang="zh-CN" sz="2000" b="1" dirty="0">
              <a:latin typeface="Arial"/>
              <a:cs typeface="Arial"/>
            </a:endParaRPr>
          </a:p>
          <a:p>
            <a:endParaRPr lang="it-IT" altLang="zh-CN" sz="2000" b="1" dirty="0">
              <a:latin typeface="Arial"/>
              <a:cs typeface="Arial"/>
            </a:endParaRPr>
          </a:p>
          <a:p>
            <a:endParaRPr lang="it-IT" altLang="zh-CN" sz="2000" b="1" dirty="0">
              <a:latin typeface="Arial"/>
              <a:cs typeface="Arial"/>
            </a:endParaRPr>
          </a:p>
          <a:p>
            <a:r>
              <a:rPr lang="en-US" altLang="zh-CN" sz="2000" b="1" dirty="0">
                <a:latin typeface="Arial"/>
                <a:cs typeface="Arial"/>
              </a:rPr>
              <a:t>An overview of the solution to uniform digital services at SUSTech</a:t>
            </a:r>
          </a:p>
          <a:p>
            <a:endParaRPr lang="en-US" altLang="zh-CN" sz="2000" dirty="0"/>
          </a:p>
          <a:p>
            <a:r>
              <a:rPr lang="en-US" altLang="zh-CN" sz="2000" b="1" dirty="0">
                <a:latin typeface="Arial"/>
                <a:cs typeface="Arial"/>
              </a:rPr>
              <a:t>Hao</a:t>
            </a:r>
            <a:r>
              <a:rPr lang="zh-CN" altLang="en-US" sz="2000" b="1" dirty="0">
                <a:latin typeface="Arial"/>
                <a:cs typeface="Arial"/>
              </a:rPr>
              <a:t> </a:t>
            </a:r>
            <a:r>
              <a:rPr lang="en-US" altLang="zh-CN" sz="2000" b="1" dirty="0">
                <a:latin typeface="Arial"/>
                <a:cs typeface="Arial"/>
              </a:rPr>
              <a:t>Xu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16062" y="850262"/>
            <a:ext cx="338437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 smtClean="0">
                <a:solidFill>
                  <a:schemeClr val="bg1"/>
                </a:solidFill>
              </a:rPr>
              <a:t>JLU</a:t>
            </a:r>
            <a:endParaRPr kumimoji="1" lang="en-US" altLang="zh-CN" sz="54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2300" b="1" dirty="0">
                <a:solidFill>
                  <a:srgbClr val="FF6B00"/>
                </a:solidFill>
              </a:rPr>
              <a:t>DIGITAL </a:t>
            </a:r>
            <a:r>
              <a:rPr kumimoji="1" lang="en-US" altLang="zh-CN" sz="2300" b="1" dirty="0" smtClean="0">
                <a:solidFill>
                  <a:schemeClr val="bg1"/>
                </a:solidFill>
              </a:rPr>
              <a:t>UNIVERSITY</a:t>
            </a:r>
            <a:endParaRPr kumimoji="1" lang="zh-CN" altLang="en-US" sz="2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381" b="9664"/>
          <a:stretch/>
        </p:blipFill>
        <p:spPr bwMode="auto">
          <a:xfrm>
            <a:off x="0" y="666000"/>
            <a:ext cx="9143999" cy="628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Context: the University ecosystem </a:t>
              </a:r>
              <a:endParaRPr lang="en-US" sz="26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80312" y="980971"/>
            <a:ext cx="1656184" cy="1584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Preserving knowledge in (digital)</a:t>
            </a:r>
          </a:p>
          <a:p>
            <a:pPr algn="ctr"/>
            <a:r>
              <a:rPr lang="en-US" dirty="0" smtClean="0"/>
              <a:t>libraries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93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091"/>
          <a:stretch/>
        </p:blipFill>
        <p:spPr>
          <a:xfrm>
            <a:off x="-1" y="836712"/>
            <a:ext cx="9144001" cy="5910387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Context: the University ecosystem </a:t>
              </a:r>
              <a:endParaRPr lang="en-US" sz="26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380312" y="980728"/>
            <a:ext cx="1656184" cy="1584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Consuming knowledge with </a:t>
            </a:r>
          </a:p>
          <a:p>
            <a:pPr algn="ctr"/>
            <a:r>
              <a:rPr lang="en-US" dirty="0" smtClean="0"/>
              <a:t>courses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82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\Dropbox\Digital University\ICT days\trasferimento tecnologico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84"/>
          <a:stretch/>
        </p:blipFill>
        <p:spPr bwMode="auto">
          <a:xfrm>
            <a:off x="0" y="663678"/>
            <a:ext cx="9144000" cy="64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192499"/>
            <a:ext cx="9144000" cy="692768"/>
            <a:chOff x="0" y="648000"/>
            <a:chExt cx="9144000" cy="692768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Context: the University ecosystem </a:t>
              </a:r>
              <a:endParaRPr lang="en-US" sz="26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380312" y="980728"/>
            <a:ext cx="1656184" cy="1584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Transferring knowledge to industries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726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155575" y="-9445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307975" y="-7921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6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460375" y="-6397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AutoShape 8" descr="http://2015.ictdays.it/img/logo-ictdays-2015.svg"/>
          <p:cNvSpPr>
            <a:spLocks noChangeAspect="1" noChangeArrowheads="1"/>
          </p:cNvSpPr>
          <p:nvPr/>
        </p:nvSpPr>
        <p:spPr bwMode="auto">
          <a:xfrm>
            <a:off x="612775" y="-487363"/>
            <a:ext cx="686752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AutoShape 10" descr="ICTDAY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8" name="Gruppo 4"/>
          <p:cNvGrpSpPr/>
          <p:nvPr/>
        </p:nvGrpSpPr>
        <p:grpSpPr>
          <a:xfrm>
            <a:off x="-1" y="2016152"/>
            <a:ext cx="9144000" cy="692768"/>
            <a:chOff x="0" y="648000"/>
            <a:chExt cx="9144000" cy="692768"/>
          </a:xfrm>
        </p:grpSpPr>
        <p:sp>
          <p:nvSpPr>
            <p:cNvPr id="9" name="CasellaDiTesto 13"/>
            <p:cNvSpPr txBox="1"/>
            <p:nvPr/>
          </p:nvSpPr>
          <p:spPr>
            <a:xfrm>
              <a:off x="1" y="648000"/>
              <a:ext cx="9143999" cy="6909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CHALLENGES</a:t>
              </a:r>
              <a:endParaRPr lang="en-US" sz="26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10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ttore 1 7"/>
          <p:cNvCxnSpPr/>
          <p:nvPr/>
        </p:nvCxnSpPr>
        <p:spPr>
          <a:xfrm>
            <a:off x="0" y="2012293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879811" y="44624"/>
            <a:ext cx="33843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700" b="1" dirty="0" smtClean="0">
                <a:solidFill>
                  <a:schemeClr val="bg1"/>
                </a:solidFill>
              </a:rPr>
              <a:t>JLU</a:t>
            </a:r>
            <a:endParaRPr kumimoji="1" lang="en-US" altLang="zh-CN" sz="27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b="1" dirty="0" smtClean="0">
                <a:solidFill>
                  <a:srgbClr val="FF6B00"/>
                </a:solidFill>
              </a:rPr>
              <a:t>DIGITAL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UNIVERSITY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64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" y="885267"/>
            <a:ext cx="9144001" cy="6000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Challenges: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to </a:t>
              </a:r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ensure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national and international promotion   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admin\Dropbox\Digital University\ICT days\profile 2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5630996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796136" y="1124744"/>
            <a:ext cx="3218461" cy="388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 fontAlgn="auto">
              <a:spcAft>
                <a:spcPts val="0"/>
              </a:spcAft>
              <a:buClrTx/>
              <a:buSzPct val="100000"/>
              <a:buNone/>
              <a:defRPr/>
            </a:pPr>
            <a:r>
              <a:rPr lang="en-US" altLang="en-US" sz="2000" b="1" dirty="0" smtClean="0">
                <a:solidFill>
                  <a:schemeClr val="tx1"/>
                </a:solidFill>
              </a:rPr>
              <a:t>A huge variety of entities:</a:t>
            </a:r>
          </a:p>
          <a:p>
            <a:pPr fontAlgn="auto">
              <a:spcAft>
                <a:spcPts val="0"/>
              </a:spcAft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altLang="en-US" sz="2000" b="1" dirty="0" smtClean="0">
                <a:solidFill>
                  <a:schemeClr val="tx1"/>
                </a:solidFill>
              </a:rPr>
              <a:t>Publications</a:t>
            </a:r>
          </a:p>
          <a:p>
            <a:pPr fontAlgn="auto">
              <a:spcAft>
                <a:spcPts val="0"/>
              </a:spcAft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altLang="en-US" sz="2000" b="1" dirty="0" smtClean="0">
                <a:solidFill>
                  <a:schemeClr val="tx1"/>
                </a:solidFill>
              </a:rPr>
              <a:t>Courses</a:t>
            </a:r>
          </a:p>
          <a:p>
            <a:pPr fontAlgn="auto">
              <a:spcAft>
                <a:spcPts val="0"/>
              </a:spcAft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altLang="en-US" sz="2000" b="1" dirty="0" smtClean="0">
                <a:solidFill>
                  <a:schemeClr val="tx1"/>
                </a:solidFill>
              </a:rPr>
              <a:t>Projects</a:t>
            </a:r>
          </a:p>
          <a:p>
            <a:pPr fontAlgn="auto">
              <a:spcAft>
                <a:spcPts val="0"/>
              </a:spcAft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altLang="en-US" sz="2000" b="1" dirty="0" smtClean="0">
                <a:solidFill>
                  <a:schemeClr val="tx1"/>
                </a:solidFill>
              </a:rPr>
              <a:t>Facilities</a:t>
            </a:r>
          </a:p>
          <a:p>
            <a:pPr fontAlgn="auto">
              <a:spcAft>
                <a:spcPts val="0"/>
              </a:spcAft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altLang="en-US" sz="2000" b="1" dirty="0" smtClean="0">
                <a:solidFill>
                  <a:schemeClr val="tx1"/>
                </a:solidFill>
              </a:rPr>
              <a:t>Offices</a:t>
            </a:r>
          </a:p>
          <a:p>
            <a:pPr fontAlgn="auto">
              <a:spcAft>
                <a:spcPts val="0"/>
              </a:spcAft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altLang="en-US" sz="2000" b="1" dirty="0" smtClean="0">
                <a:solidFill>
                  <a:schemeClr val="tx1"/>
                </a:solidFill>
              </a:rPr>
              <a:t>Professors</a:t>
            </a:r>
          </a:p>
          <a:p>
            <a:pPr fontAlgn="auto">
              <a:spcAft>
                <a:spcPts val="0"/>
              </a:spcAft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altLang="en-US" sz="2000" b="1" dirty="0" smtClean="0">
                <a:solidFill>
                  <a:schemeClr val="tx1"/>
                </a:solidFill>
              </a:rPr>
              <a:t>Students</a:t>
            </a:r>
          </a:p>
          <a:p>
            <a:pPr fontAlgn="auto">
              <a:spcAft>
                <a:spcPts val="0"/>
              </a:spcAft>
              <a:buClrTx/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altLang="en-US" sz="2000" b="1" dirty="0" smtClean="0">
                <a:solidFill>
                  <a:schemeClr val="tx1"/>
                </a:solidFill>
              </a:rPr>
              <a:t>…</a:t>
            </a:r>
            <a:endParaRPr lang="it-IT" altLang="en-US" sz="2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3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t="9437" r="3096" b="1360"/>
          <a:stretch/>
        </p:blipFill>
        <p:spPr bwMode="auto">
          <a:xfrm>
            <a:off x="-1" y="360040"/>
            <a:ext cx="9144001" cy="652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-1" y="207888"/>
            <a:ext cx="9144000" cy="677379"/>
            <a:chOff x="0" y="663389"/>
            <a:chExt cx="9144000" cy="677379"/>
          </a:xfrm>
        </p:grpSpPr>
        <p:sp>
          <p:nvSpPr>
            <p:cNvPr id="7" name="CasellaDiTesto 13"/>
            <p:cNvSpPr txBox="1"/>
            <p:nvPr/>
          </p:nvSpPr>
          <p:spPr>
            <a:xfrm>
              <a:off x="1" y="663389"/>
              <a:ext cx="9143999" cy="660144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216000" tIns="144000" rIns="144000" bIns="144000" rtlCol="0" anchor="ctr" anchorCtr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/>
                  <a:cs typeface="Arial"/>
                </a:rPr>
                <a:t>Challenges: to </a:t>
              </a:r>
              <a:r>
                <a:rPr lang="en-US" sz="2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comply with regulations</a:t>
              </a:r>
              <a:endParaRPr 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Connettore 1 7"/>
            <p:cNvCxnSpPr/>
            <p:nvPr/>
          </p:nvCxnSpPr>
          <p:spPr>
            <a:xfrm>
              <a:off x="0" y="1340768"/>
              <a:ext cx="9144000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Connettore 1 7"/>
          <p:cNvCxnSpPr/>
          <p:nvPr/>
        </p:nvCxnSpPr>
        <p:spPr>
          <a:xfrm>
            <a:off x="0" y="188640"/>
            <a:ext cx="9144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8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7051</TotalTime>
  <Words>455</Words>
  <Application>Microsoft Macintosh PowerPoint</Application>
  <PresentationFormat>全屏显示(4:3)</PresentationFormat>
  <Paragraphs>136</Paragraphs>
  <Slides>34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Calibri</vt:lpstr>
      <vt:lpstr>Courier New</vt:lpstr>
      <vt:lpstr>ＭＳ Ｐゴシック</vt:lpstr>
      <vt:lpstr>Wingdings</vt:lpstr>
      <vt:lpstr>Wingdings 2</vt:lpstr>
      <vt:lpstr>宋体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University of Trento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University</dc:title>
  <dc:creator>Vincenzo Maltese</dc:creator>
  <cp:lastModifiedBy>李轩</cp:lastModifiedBy>
  <cp:revision>340</cp:revision>
  <dcterms:created xsi:type="dcterms:W3CDTF">2009-01-20T11:26:22Z</dcterms:created>
  <dcterms:modified xsi:type="dcterms:W3CDTF">2017-04-19T14:04:14Z</dcterms:modified>
</cp:coreProperties>
</file>